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1" r:id="rId8"/>
    <p:sldId id="267" r:id="rId9"/>
    <p:sldId id="268" r:id="rId10"/>
    <p:sldId id="263" r:id="rId11"/>
    <p:sldId id="264" r:id="rId12"/>
    <p:sldId id="265"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FC1"/>
    <a:srgbClr val="00DE64"/>
    <a:srgbClr val="FFFF00"/>
    <a:srgbClr val="FFCCFF"/>
    <a:srgbClr val="FF99FF"/>
    <a:srgbClr val="AD34BA"/>
    <a:srgbClr val="EE8012"/>
    <a:srgbClr val="FFCE33"/>
    <a:srgbClr val="66FF33"/>
    <a:srgbClr val="FE9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3/8/2023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12A1-BD34-4224-9568-F5E8236E15C9}"/>
              </a:ext>
            </a:extLst>
          </p:cNvPr>
          <p:cNvSpPr>
            <a:spLocks noGrp="1"/>
          </p:cNvSpPr>
          <p:nvPr>
            <p:ph type="ctrTitle"/>
          </p:nvPr>
        </p:nvSpPr>
        <p:spPr/>
        <p:txBody>
          <a:bodyPr/>
          <a:lstStyle/>
          <a:p>
            <a:r>
              <a:rPr lang="en-US" dirty="0"/>
              <a:t>Basic training for </a:t>
            </a:r>
            <a:br>
              <a:rPr lang="en-US" dirty="0"/>
            </a:br>
            <a:r>
              <a:rPr lang="en-US" dirty="0"/>
              <a:t>County child welfare boards</a:t>
            </a:r>
            <a:br>
              <a:rPr lang="en-US" dirty="0"/>
            </a:br>
            <a:endParaRPr lang="en-US" dirty="0"/>
          </a:p>
        </p:txBody>
      </p:sp>
      <p:sp>
        <p:nvSpPr>
          <p:cNvPr id="3" name="Subtitle 2">
            <a:extLst>
              <a:ext uri="{FF2B5EF4-FFF2-40B4-BE49-F238E27FC236}">
                <a16:creationId xmlns:a16="http://schemas.microsoft.com/office/drawing/2014/main" id="{DA1F7E7A-FCEC-49AE-8482-C892B194A06C}"/>
              </a:ext>
            </a:extLst>
          </p:cNvPr>
          <p:cNvSpPr>
            <a:spLocks noGrp="1"/>
          </p:cNvSpPr>
          <p:nvPr>
            <p:ph type="subTitle" idx="1"/>
          </p:nvPr>
        </p:nvSpPr>
        <p:spPr/>
        <p:txBody>
          <a:bodyPr>
            <a:normAutofit fontScale="92500" lnSpcReduction="10000"/>
          </a:bodyPr>
          <a:lstStyle/>
          <a:p>
            <a:pPr>
              <a:lnSpc>
                <a:spcPct val="100000"/>
              </a:lnSpc>
              <a:spcBef>
                <a:spcPts val="0"/>
              </a:spcBef>
            </a:pPr>
            <a:r>
              <a:rPr lang="en-US" sz="2800" dirty="0"/>
              <a:t>As Offered by the Education committee of the</a:t>
            </a:r>
          </a:p>
          <a:p>
            <a:pPr>
              <a:lnSpc>
                <a:spcPct val="100000"/>
              </a:lnSpc>
              <a:spcBef>
                <a:spcPts val="0"/>
              </a:spcBef>
            </a:pPr>
            <a:r>
              <a:rPr lang="en-US" sz="2800" dirty="0"/>
              <a:t>Texas council of child welfare boards, Inc.</a:t>
            </a:r>
          </a:p>
          <a:p>
            <a:pPr>
              <a:lnSpc>
                <a:spcPct val="100000"/>
              </a:lnSpc>
              <a:spcBef>
                <a:spcPts val="0"/>
              </a:spcBef>
            </a:pPr>
            <a:endParaRPr lang="en-US" sz="2800" dirty="0"/>
          </a:p>
          <a:p>
            <a:r>
              <a:rPr lang="en-US" dirty="0"/>
              <a:t> </a:t>
            </a:r>
          </a:p>
        </p:txBody>
      </p:sp>
      <p:pic>
        <p:nvPicPr>
          <p:cNvPr id="4" name="Picture 3">
            <a:extLst>
              <a:ext uri="{FF2B5EF4-FFF2-40B4-BE49-F238E27FC236}">
                <a16:creationId xmlns:a16="http://schemas.microsoft.com/office/drawing/2014/main" id="{D100229C-5EFF-4E95-8302-57BC05DF54FC}"/>
              </a:ext>
            </a:extLst>
          </p:cNvPr>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9326880" y="4301944"/>
            <a:ext cx="1698171" cy="1655762"/>
          </a:xfrm>
          <a:prstGeom prst="rect">
            <a:avLst/>
          </a:prstGeom>
        </p:spPr>
      </p:pic>
    </p:spTree>
    <p:extLst>
      <p:ext uri="{BB962C8B-B14F-4D97-AF65-F5344CB8AC3E}">
        <p14:creationId xmlns:p14="http://schemas.microsoft.com/office/powerpoint/2010/main" val="138695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1048813" y="679267"/>
            <a:ext cx="9843643" cy="938707"/>
          </a:xfrm>
        </p:spPr>
        <p:txBody>
          <a:bodyPr>
            <a:normAutofit/>
          </a:bodyPr>
          <a:lstStyle/>
          <a:p>
            <a:pPr algn="ctr"/>
            <a:r>
              <a:rPr lang="en-US" sz="4800" b="1" dirty="0">
                <a:solidFill>
                  <a:schemeClr val="accent1"/>
                </a:solidFill>
                <a:latin typeface="Goudy Stout" panose="0202090407030B020401" pitchFamily="18" charset="0"/>
              </a:rPr>
              <a:t>Fun(d)raising</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048813" y="1617974"/>
            <a:ext cx="9905999" cy="4426034"/>
          </a:xfrm>
        </p:spPr>
        <p:txBody>
          <a:bodyPr>
            <a:noAutofit/>
          </a:bodyPr>
          <a:lstStyle/>
          <a:p>
            <a:pPr marL="0" lvl="0" indent="0" fontAlgn="base">
              <a:lnSpc>
                <a:spcPct val="100000"/>
              </a:lnSpc>
              <a:spcBef>
                <a:spcPts val="0"/>
              </a:spcBef>
              <a:buNone/>
            </a:pPr>
            <a:r>
              <a:rPr lang="en-US" sz="2600" dirty="0">
                <a:solidFill>
                  <a:schemeClr val="tx2"/>
                </a:solidFill>
              </a:rPr>
              <a:t>FACE IT:  There is rarely enough funding for our target beneficiaries!</a:t>
            </a:r>
          </a:p>
          <a:p>
            <a:pPr marL="0" lvl="0" indent="0" fontAlgn="base">
              <a:lnSpc>
                <a:spcPct val="100000"/>
              </a:lnSpc>
              <a:spcBef>
                <a:spcPts val="0"/>
              </a:spcBef>
              <a:buNone/>
            </a:pPr>
            <a:r>
              <a:rPr lang="en-US" sz="2600" dirty="0">
                <a:solidFill>
                  <a:schemeClr val="tx2"/>
                </a:solidFill>
              </a:rPr>
              <a:t>Yet, with relatively little effort, we do supplement caregivers’ efforts to provide a better future for Texas children. Get creative and the  rewards will follow… even if postponed “stars in your crown.” </a:t>
            </a:r>
          </a:p>
          <a:p>
            <a:pPr marL="0" lvl="0" indent="0" fontAlgn="base">
              <a:lnSpc>
                <a:spcPct val="100000"/>
              </a:lnSpc>
              <a:spcBef>
                <a:spcPts val="0"/>
              </a:spcBef>
              <a:buNone/>
            </a:pPr>
            <a:r>
              <a:rPr lang="en-US" sz="2600" dirty="0">
                <a:solidFill>
                  <a:schemeClr val="tx2"/>
                </a:solidFill>
              </a:rPr>
              <a:t>Take advantage of your non-profit status: buy sales tax-exempt; seek grants, interest, and other income which are not taxable to a CWB; and there are many avenues to non-profit status: governmental exemption, Comptroller acknowledgment, or formal IRS recognition. So, be sure to provide donors with receipts acknowledging their charitable contribution. And, don’t ignore the use of social media.  Excellent ideas abound!  </a:t>
            </a:r>
          </a:p>
          <a:p>
            <a:pPr marL="0" lvl="0" indent="0" fontAlgn="base">
              <a:lnSpc>
                <a:spcPct val="100000"/>
              </a:lnSpc>
              <a:spcBef>
                <a:spcPts val="0"/>
              </a:spcBef>
              <a:buNone/>
            </a:pPr>
            <a:r>
              <a:rPr lang="en-US" sz="2600" dirty="0">
                <a:solidFill>
                  <a:schemeClr val="tx2"/>
                </a:solidFill>
              </a:rPr>
              <a:t>Check out the TCCWB Training Manual for more.</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01003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865933" y="636069"/>
            <a:ext cx="9843643" cy="760298"/>
          </a:xfrm>
        </p:spPr>
        <p:txBody>
          <a:bodyPr>
            <a:noAutofit/>
          </a:bodyPr>
          <a:lstStyle/>
          <a:p>
            <a:pPr algn="ctr"/>
            <a:r>
              <a:rPr lang="en-US" sz="4800" b="1" dirty="0">
                <a:solidFill>
                  <a:srgbClr val="FFCE33"/>
                </a:solidFill>
                <a:latin typeface="Castellar" panose="020A0402060406010301" pitchFamily="18" charset="0"/>
              </a:rPr>
              <a:t>ADVOCATE FOR CHILDREN</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143000" y="1396367"/>
            <a:ext cx="9905999" cy="4434598"/>
          </a:xfrm>
        </p:spPr>
        <p:txBody>
          <a:bodyPr>
            <a:noAutofit/>
          </a:bodyPr>
          <a:lstStyle/>
          <a:p>
            <a:pPr marL="0" lvl="0" indent="0" fontAlgn="base">
              <a:lnSpc>
                <a:spcPct val="100000"/>
              </a:lnSpc>
              <a:spcBef>
                <a:spcPts val="0"/>
              </a:spcBef>
              <a:buNone/>
            </a:pPr>
            <a:r>
              <a:rPr lang="en-US" sz="3200" dirty="0">
                <a:solidFill>
                  <a:schemeClr val="tx2"/>
                </a:solidFill>
              </a:rPr>
              <a:t>As a grass roots political appointee you already are accepted as a local expert. Keep your area and state representatives informed about child welfare issues which need to be addressed.  Then, by volunteering at the regional and state level you can further assist in raising awareness and funding for abused and neglected children.  Contact your DFPS Community Initiative Specialist (CIS) to see how to become more supportive of regional CWB councils and the TCCWB.  </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11014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1080389" y="292435"/>
            <a:ext cx="9843643" cy="826157"/>
          </a:xfrm>
        </p:spPr>
        <p:txBody>
          <a:bodyPr>
            <a:noAutofit/>
          </a:bodyPr>
          <a:lstStyle/>
          <a:p>
            <a:pPr algn="ctr"/>
            <a:r>
              <a:rPr lang="en-US" sz="4400" b="1" i="1" cap="none" dirty="0">
                <a:solidFill>
                  <a:srgbClr val="FF0000"/>
                </a:solidFill>
              </a:rPr>
              <a:t>We Can Partner with a Growing Community</a:t>
            </a:r>
          </a:p>
        </p:txBody>
      </p:sp>
      <p:pic>
        <p:nvPicPr>
          <p:cNvPr id="7" name="Content Placeholder 6">
            <a:extLst>
              <a:ext uri="{FF2B5EF4-FFF2-40B4-BE49-F238E27FC236}">
                <a16:creationId xmlns:a16="http://schemas.microsoft.com/office/drawing/2014/main" id="{DA607518-4392-4392-A9F7-4BDBB79F364A}"/>
              </a:ext>
            </a:extLst>
          </p:cNvPr>
          <p:cNvPicPr>
            <a:picLocks noGrp="1" noChangeAspect="1"/>
          </p:cNvPicPr>
          <p:nvPr>
            <p:ph idx="1"/>
          </p:nvPr>
        </p:nvPicPr>
        <p:blipFill>
          <a:blip r:embed="rId2"/>
          <a:stretch>
            <a:fillRect/>
          </a:stretch>
        </p:blipFill>
        <p:spPr>
          <a:xfrm>
            <a:off x="4628035" y="1560840"/>
            <a:ext cx="1713124" cy="1457070"/>
          </a:xfrm>
          <a:prstGeom prst="rect">
            <a:avLst/>
          </a:prstGeom>
        </p:spPr>
      </p:pic>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9" name="Picture 8">
            <a:extLst>
              <a:ext uri="{FF2B5EF4-FFF2-40B4-BE49-F238E27FC236}">
                <a16:creationId xmlns:a16="http://schemas.microsoft.com/office/drawing/2014/main" id="{0EC6A37C-EA31-4853-9185-A2F86A0DF35D}"/>
              </a:ext>
            </a:extLst>
          </p:cNvPr>
          <p:cNvPicPr>
            <a:picLocks noChangeAspect="1"/>
          </p:cNvPicPr>
          <p:nvPr/>
        </p:nvPicPr>
        <p:blipFill>
          <a:blip r:embed="rId3"/>
          <a:stretch>
            <a:fillRect/>
          </a:stretch>
        </p:blipFill>
        <p:spPr>
          <a:xfrm>
            <a:off x="5023304" y="4077229"/>
            <a:ext cx="3161439" cy="751414"/>
          </a:xfrm>
          <a:prstGeom prst="rect">
            <a:avLst/>
          </a:prstGeom>
        </p:spPr>
      </p:pic>
      <p:pic>
        <p:nvPicPr>
          <p:cNvPr id="10" name="Picture 9">
            <a:extLst>
              <a:ext uri="{FF2B5EF4-FFF2-40B4-BE49-F238E27FC236}">
                <a16:creationId xmlns:a16="http://schemas.microsoft.com/office/drawing/2014/main" id="{1DD9F7DE-16F7-457E-9D19-9D70F4BB0BAB}"/>
              </a:ext>
            </a:extLst>
          </p:cNvPr>
          <p:cNvPicPr>
            <a:picLocks noChangeAspect="1"/>
          </p:cNvPicPr>
          <p:nvPr/>
        </p:nvPicPr>
        <p:blipFill>
          <a:blip r:embed="rId4"/>
          <a:stretch>
            <a:fillRect/>
          </a:stretch>
        </p:blipFill>
        <p:spPr>
          <a:xfrm>
            <a:off x="1032652" y="1555721"/>
            <a:ext cx="3324743" cy="1733413"/>
          </a:xfrm>
          <a:prstGeom prst="rect">
            <a:avLst/>
          </a:prstGeom>
        </p:spPr>
      </p:pic>
      <p:pic>
        <p:nvPicPr>
          <p:cNvPr id="11" name="Picture 10">
            <a:extLst>
              <a:ext uri="{FF2B5EF4-FFF2-40B4-BE49-F238E27FC236}">
                <a16:creationId xmlns:a16="http://schemas.microsoft.com/office/drawing/2014/main" id="{B748F813-9EE0-43C7-B14C-63A2FACB4F43}"/>
              </a:ext>
            </a:extLst>
          </p:cNvPr>
          <p:cNvPicPr>
            <a:picLocks noChangeAspect="1"/>
          </p:cNvPicPr>
          <p:nvPr/>
        </p:nvPicPr>
        <p:blipFill>
          <a:blip r:embed="rId5"/>
          <a:stretch>
            <a:fillRect/>
          </a:stretch>
        </p:blipFill>
        <p:spPr>
          <a:xfrm>
            <a:off x="1351037" y="3814342"/>
            <a:ext cx="2932430" cy="695004"/>
          </a:xfrm>
          <a:prstGeom prst="rect">
            <a:avLst/>
          </a:prstGeom>
        </p:spPr>
      </p:pic>
      <p:pic>
        <p:nvPicPr>
          <p:cNvPr id="12" name="Picture 11">
            <a:extLst>
              <a:ext uri="{FF2B5EF4-FFF2-40B4-BE49-F238E27FC236}">
                <a16:creationId xmlns:a16="http://schemas.microsoft.com/office/drawing/2014/main" id="{7C0DCD15-7A42-4EFB-8AEB-BE25686C9A3F}"/>
              </a:ext>
            </a:extLst>
          </p:cNvPr>
          <p:cNvPicPr>
            <a:picLocks noChangeAspect="1"/>
          </p:cNvPicPr>
          <p:nvPr/>
        </p:nvPicPr>
        <p:blipFill>
          <a:blip r:embed="rId6"/>
          <a:stretch>
            <a:fillRect/>
          </a:stretch>
        </p:blipFill>
        <p:spPr>
          <a:xfrm>
            <a:off x="1704924" y="4956075"/>
            <a:ext cx="4120373" cy="1318520"/>
          </a:xfrm>
          <a:prstGeom prst="rect">
            <a:avLst/>
          </a:prstGeom>
        </p:spPr>
      </p:pic>
      <p:pic>
        <p:nvPicPr>
          <p:cNvPr id="13" name="Picture 12">
            <a:extLst>
              <a:ext uri="{FF2B5EF4-FFF2-40B4-BE49-F238E27FC236}">
                <a16:creationId xmlns:a16="http://schemas.microsoft.com/office/drawing/2014/main" id="{C2955FC9-7B4D-48DC-9B5F-CBA937A22C08}"/>
              </a:ext>
            </a:extLst>
          </p:cNvPr>
          <p:cNvPicPr>
            <a:picLocks noChangeAspect="1"/>
          </p:cNvPicPr>
          <p:nvPr/>
        </p:nvPicPr>
        <p:blipFill>
          <a:blip r:embed="rId7"/>
          <a:stretch>
            <a:fillRect/>
          </a:stretch>
        </p:blipFill>
        <p:spPr>
          <a:xfrm>
            <a:off x="6604023" y="1555721"/>
            <a:ext cx="1930196" cy="1258222"/>
          </a:xfrm>
          <a:prstGeom prst="rect">
            <a:avLst/>
          </a:prstGeom>
        </p:spPr>
      </p:pic>
      <p:pic>
        <p:nvPicPr>
          <p:cNvPr id="15" name="Picture 14">
            <a:extLst>
              <a:ext uri="{FF2B5EF4-FFF2-40B4-BE49-F238E27FC236}">
                <a16:creationId xmlns:a16="http://schemas.microsoft.com/office/drawing/2014/main" id="{AFD74A28-E5C3-4FAC-AA07-7725E14D7B08}"/>
              </a:ext>
            </a:extLst>
          </p:cNvPr>
          <p:cNvPicPr>
            <a:picLocks noChangeAspect="1"/>
          </p:cNvPicPr>
          <p:nvPr/>
        </p:nvPicPr>
        <p:blipFill>
          <a:blip r:embed="rId8"/>
          <a:stretch>
            <a:fillRect/>
          </a:stretch>
        </p:blipFill>
        <p:spPr>
          <a:xfrm>
            <a:off x="8504942" y="4958335"/>
            <a:ext cx="1811174" cy="1316260"/>
          </a:xfrm>
          <a:prstGeom prst="rect">
            <a:avLst/>
          </a:prstGeom>
        </p:spPr>
      </p:pic>
      <p:pic>
        <p:nvPicPr>
          <p:cNvPr id="16" name="Picture 15">
            <a:extLst>
              <a:ext uri="{FF2B5EF4-FFF2-40B4-BE49-F238E27FC236}">
                <a16:creationId xmlns:a16="http://schemas.microsoft.com/office/drawing/2014/main" id="{BAC8A84D-20D9-4CFF-A85A-4B70FE3D567F}"/>
              </a:ext>
            </a:extLst>
          </p:cNvPr>
          <p:cNvPicPr>
            <a:picLocks noChangeAspect="1"/>
          </p:cNvPicPr>
          <p:nvPr/>
        </p:nvPicPr>
        <p:blipFill>
          <a:blip r:embed="rId9"/>
          <a:stretch>
            <a:fillRect/>
          </a:stretch>
        </p:blipFill>
        <p:spPr>
          <a:xfrm>
            <a:off x="8858626" y="3348077"/>
            <a:ext cx="2611626" cy="1316260"/>
          </a:xfrm>
          <a:prstGeom prst="rect">
            <a:avLst/>
          </a:prstGeom>
        </p:spPr>
      </p:pic>
      <p:pic>
        <p:nvPicPr>
          <p:cNvPr id="17" name="Picture 16">
            <a:extLst>
              <a:ext uri="{FF2B5EF4-FFF2-40B4-BE49-F238E27FC236}">
                <a16:creationId xmlns:a16="http://schemas.microsoft.com/office/drawing/2014/main" id="{2314784D-178B-4F2C-A87F-E1E95A298414}"/>
              </a:ext>
            </a:extLst>
          </p:cNvPr>
          <p:cNvPicPr>
            <a:picLocks noChangeAspect="1"/>
          </p:cNvPicPr>
          <p:nvPr/>
        </p:nvPicPr>
        <p:blipFill>
          <a:blip r:embed="rId10"/>
          <a:stretch>
            <a:fillRect/>
          </a:stretch>
        </p:blipFill>
        <p:spPr>
          <a:xfrm>
            <a:off x="4597087" y="3156909"/>
            <a:ext cx="2182607" cy="673810"/>
          </a:xfrm>
          <a:prstGeom prst="rect">
            <a:avLst/>
          </a:prstGeom>
        </p:spPr>
      </p:pic>
      <p:pic>
        <p:nvPicPr>
          <p:cNvPr id="18" name="Picture 17">
            <a:extLst>
              <a:ext uri="{FF2B5EF4-FFF2-40B4-BE49-F238E27FC236}">
                <a16:creationId xmlns:a16="http://schemas.microsoft.com/office/drawing/2014/main" id="{8C1EE526-EB0F-40D0-A6BE-EBFE327639BD}"/>
              </a:ext>
            </a:extLst>
          </p:cNvPr>
          <p:cNvPicPr>
            <a:picLocks noChangeAspect="1"/>
          </p:cNvPicPr>
          <p:nvPr/>
        </p:nvPicPr>
        <p:blipFill>
          <a:blip r:embed="rId11"/>
          <a:stretch>
            <a:fillRect/>
          </a:stretch>
        </p:blipFill>
        <p:spPr>
          <a:xfrm>
            <a:off x="7063065" y="3055401"/>
            <a:ext cx="1574535" cy="950806"/>
          </a:xfrm>
          <a:prstGeom prst="rect">
            <a:avLst/>
          </a:prstGeom>
        </p:spPr>
      </p:pic>
      <p:pic>
        <p:nvPicPr>
          <p:cNvPr id="19" name="Picture 18">
            <a:extLst>
              <a:ext uri="{FF2B5EF4-FFF2-40B4-BE49-F238E27FC236}">
                <a16:creationId xmlns:a16="http://schemas.microsoft.com/office/drawing/2014/main" id="{8F4DFECD-2A05-4F2D-9351-2C90EA42668D}"/>
              </a:ext>
            </a:extLst>
          </p:cNvPr>
          <p:cNvPicPr>
            <a:picLocks noChangeAspect="1"/>
          </p:cNvPicPr>
          <p:nvPr/>
        </p:nvPicPr>
        <p:blipFill>
          <a:blip r:embed="rId12"/>
          <a:stretch>
            <a:fillRect/>
          </a:stretch>
        </p:blipFill>
        <p:spPr>
          <a:xfrm>
            <a:off x="8858626" y="1565321"/>
            <a:ext cx="2440369" cy="1457070"/>
          </a:xfrm>
          <a:prstGeom prst="rect">
            <a:avLst/>
          </a:prstGeom>
        </p:spPr>
      </p:pic>
      <p:pic>
        <p:nvPicPr>
          <p:cNvPr id="20" name="Picture 19">
            <a:extLst>
              <a:ext uri="{FF2B5EF4-FFF2-40B4-BE49-F238E27FC236}">
                <a16:creationId xmlns:a16="http://schemas.microsoft.com/office/drawing/2014/main" id="{50BC1DC7-CD0E-4118-9BCE-57270E0D29FD}"/>
              </a:ext>
            </a:extLst>
          </p:cNvPr>
          <p:cNvPicPr>
            <a:picLocks noChangeAspect="1"/>
          </p:cNvPicPr>
          <p:nvPr/>
        </p:nvPicPr>
        <p:blipFill>
          <a:blip r:embed="rId13"/>
          <a:stretch>
            <a:fillRect/>
          </a:stretch>
        </p:blipFill>
        <p:spPr>
          <a:xfrm>
            <a:off x="6211013" y="5158930"/>
            <a:ext cx="1908213" cy="1115665"/>
          </a:xfrm>
          <a:prstGeom prst="rect">
            <a:avLst/>
          </a:prstGeom>
        </p:spPr>
      </p:pic>
    </p:spTree>
    <p:extLst>
      <p:ext uri="{BB962C8B-B14F-4D97-AF65-F5344CB8AC3E}">
        <p14:creationId xmlns:p14="http://schemas.microsoft.com/office/powerpoint/2010/main" val="372431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0427B-4959-481E-85D1-1629960F330B}"/>
              </a:ext>
            </a:extLst>
          </p:cNvPr>
          <p:cNvSpPr>
            <a:spLocks noGrp="1"/>
          </p:cNvSpPr>
          <p:nvPr>
            <p:ph idx="1"/>
          </p:nvPr>
        </p:nvSpPr>
        <p:spPr>
          <a:xfrm>
            <a:off x="1907506" y="895175"/>
            <a:ext cx="8376987" cy="4625731"/>
          </a:xfrm>
        </p:spPr>
        <p:txBody>
          <a:bodyPr>
            <a:normAutofit/>
          </a:bodyPr>
          <a:lstStyle/>
          <a:p>
            <a:pPr marL="0" indent="0">
              <a:lnSpc>
                <a:spcPct val="110000"/>
              </a:lnSpc>
              <a:spcBef>
                <a:spcPts val="0"/>
              </a:spcBef>
              <a:buNone/>
            </a:pPr>
            <a:r>
              <a:rPr lang="en-US" sz="4000" dirty="0">
                <a:solidFill>
                  <a:schemeClr val="tx2"/>
                </a:solidFill>
              </a:rPr>
              <a:t>"There is no such thing as a stupid question if it's sincere.  Better to ask and risk appearing stupid than to continue on your ignorant way and make a stupid mistake.”</a:t>
            </a:r>
          </a:p>
          <a:p>
            <a:pPr marL="0" indent="0" algn="r">
              <a:lnSpc>
                <a:spcPct val="110000"/>
              </a:lnSpc>
              <a:spcBef>
                <a:spcPts val="0"/>
              </a:spcBef>
              <a:buNone/>
            </a:pPr>
            <a:endParaRPr lang="en-US" sz="2200" i="1" dirty="0"/>
          </a:p>
          <a:p>
            <a:pPr marL="0" indent="0" algn="ctr">
              <a:lnSpc>
                <a:spcPct val="110000"/>
              </a:lnSpc>
              <a:spcBef>
                <a:spcPts val="0"/>
              </a:spcBef>
              <a:buNone/>
            </a:pPr>
            <a:endParaRPr lang="en-US" sz="1800" i="1" dirty="0">
              <a:solidFill>
                <a:srgbClr val="FFFF00"/>
              </a:solidFill>
            </a:endParaRPr>
          </a:p>
          <a:p>
            <a:pPr marL="0" indent="0" algn="ctr">
              <a:lnSpc>
                <a:spcPct val="110000"/>
              </a:lnSpc>
              <a:spcBef>
                <a:spcPts val="0"/>
              </a:spcBef>
              <a:buNone/>
            </a:pPr>
            <a:r>
              <a:rPr lang="en-US" sz="1800" i="1" dirty="0">
                <a:solidFill>
                  <a:srgbClr val="FFFF00"/>
                </a:solidFill>
              </a:rPr>
              <a:t>Van Buren, Abigail (December 3, 1970) </a:t>
            </a:r>
            <a:r>
              <a:rPr lang="en-US" sz="1800" dirty="0">
                <a:solidFill>
                  <a:srgbClr val="FFFF00"/>
                </a:solidFill>
              </a:rPr>
              <a:t>“Time Waits for No One,” </a:t>
            </a:r>
            <a:r>
              <a:rPr lang="en-US" sz="1800" i="1" dirty="0">
                <a:solidFill>
                  <a:srgbClr val="FFFF00"/>
                </a:solidFill>
              </a:rPr>
              <a:t>The Milwaukee Sentinel</a:t>
            </a:r>
            <a:endParaRPr lang="en-US" dirty="0">
              <a:solidFill>
                <a:srgbClr val="FFFF00"/>
              </a:solidFill>
            </a:endParaRPr>
          </a:p>
        </p:txBody>
      </p:sp>
    </p:spTree>
    <p:extLst>
      <p:ext uri="{BB962C8B-B14F-4D97-AF65-F5344CB8AC3E}">
        <p14:creationId xmlns:p14="http://schemas.microsoft.com/office/powerpoint/2010/main" val="389396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1F7E7A-FCEC-49AE-8482-C892B194A06C}"/>
              </a:ext>
            </a:extLst>
          </p:cNvPr>
          <p:cNvSpPr>
            <a:spLocks noGrp="1"/>
          </p:cNvSpPr>
          <p:nvPr>
            <p:ph type="subTitle" idx="1"/>
          </p:nvPr>
        </p:nvSpPr>
        <p:spPr/>
        <p:txBody>
          <a:bodyPr/>
          <a:lstStyle/>
          <a:p>
            <a:endParaRPr lang="en-US"/>
          </a:p>
          <a:p>
            <a:r>
              <a:rPr lang="en-US"/>
              <a:t> </a:t>
            </a:r>
            <a:endParaRPr lang="en-US" dirty="0"/>
          </a:p>
        </p:txBody>
      </p:sp>
      <p:sp>
        <p:nvSpPr>
          <p:cNvPr id="7" name="Rectangle 6">
            <a:extLst>
              <a:ext uri="{FF2B5EF4-FFF2-40B4-BE49-F238E27FC236}">
                <a16:creationId xmlns:a16="http://schemas.microsoft.com/office/drawing/2014/main" id="{611B3BA7-C4BF-4776-81BE-F8A77B8A4F46}"/>
              </a:ext>
            </a:extLst>
          </p:cNvPr>
          <p:cNvSpPr/>
          <p:nvPr/>
        </p:nvSpPr>
        <p:spPr>
          <a:xfrm>
            <a:off x="2582173" y="1213008"/>
            <a:ext cx="6096000" cy="4431983"/>
          </a:xfrm>
          <a:prstGeom prst="rect">
            <a:avLst/>
          </a:prstGeom>
        </p:spPr>
        <p:txBody>
          <a:bodyPr>
            <a:spAutoFit/>
          </a:bodyPr>
          <a:lstStyle/>
          <a:p>
            <a:r>
              <a:rPr lang="en-US" sz="2200" b="1" dirty="0">
                <a:solidFill>
                  <a:srgbClr val="CF6FC1"/>
                </a:solidFill>
                <a:effectLst>
                  <a:outerShdw blurRad="38100" dist="38100" dir="2700000" algn="tl">
                    <a:srgbClr val="000000">
                      <a:alpha val="43137"/>
                    </a:srgbClr>
                  </a:outerShdw>
                </a:effectLst>
                <a:ea typeface="+mj-ea"/>
                <a:cs typeface="+mj-cs"/>
              </a:rPr>
              <a:t>CONTACT </a:t>
            </a:r>
            <a:r>
              <a:rPr lang="en-US" sz="2200" b="1" dirty="0">
                <a:solidFill>
                  <a:srgbClr val="CF6FC1"/>
                </a:solidFill>
                <a:ea typeface="+mj-ea"/>
                <a:cs typeface="+mj-cs"/>
              </a:rPr>
              <a:t>INFORMATION:</a:t>
            </a:r>
            <a:br>
              <a:rPr lang="en-US" sz="2200" b="1" dirty="0">
                <a:solidFill>
                  <a:srgbClr val="CF6FC1"/>
                </a:solidFill>
                <a:ea typeface="+mj-ea"/>
                <a:cs typeface="+mj-cs"/>
              </a:rPr>
            </a:br>
            <a:br>
              <a:rPr lang="en-US" sz="2200" dirty="0">
                <a:solidFill>
                  <a:srgbClr val="82FFFF"/>
                </a:solidFill>
                <a:ea typeface="+mj-ea"/>
                <a:cs typeface="+mj-cs"/>
              </a:rPr>
            </a:br>
            <a:r>
              <a:rPr lang="en-US" sz="2200" dirty="0">
                <a:solidFill>
                  <a:srgbClr val="82FFFF"/>
                </a:solidFill>
                <a:ea typeface="+mj-ea"/>
                <a:cs typeface="+mj-cs"/>
              </a:rPr>
              <a:t>TEXAS COUNCIL OF CHILD WELFARE BOARDS, INC.</a:t>
            </a:r>
            <a:br>
              <a:rPr lang="en-US" sz="2200" dirty="0">
                <a:solidFill>
                  <a:srgbClr val="82FFFF"/>
                </a:solidFill>
                <a:ea typeface="+mj-ea"/>
                <a:cs typeface="+mj-cs"/>
              </a:rPr>
            </a:br>
            <a:r>
              <a:rPr lang="en-US" sz="2200" dirty="0">
                <a:solidFill>
                  <a:srgbClr val="82FFFF"/>
                </a:solidFill>
                <a:ea typeface="+mj-ea"/>
                <a:cs typeface="+mj-cs"/>
              </a:rPr>
              <a:t>P.O. Box 42363</a:t>
            </a:r>
            <a:br>
              <a:rPr lang="en-US" sz="2200" dirty="0">
                <a:solidFill>
                  <a:srgbClr val="82FFFF"/>
                </a:solidFill>
                <a:ea typeface="+mj-ea"/>
                <a:cs typeface="+mj-cs"/>
              </a:rPr>
            </a:br>
            <a:r>
              <a:rPr lang="en-US" sz="2200" dirty="0">
                <a:solidFill>
                  <a:srgbClr val="82FFFF"/>
                </a:solidFill>
                <a:ea typeface="+mj-ea"/>
                <a:cs typeface="+mj-cs"/>
              </a:rPr>
              <a:t>Austin, Texas 78704-2363</a:t>
            </a:r>
            <a:br>
              <a:rPr lang="en-US" sz="2200" dirty="0">
                <a:solidFill>
                  <a:srgbClr val="82FFFF"/>
                </a:solidFill>
                <a:ea typeface="+mj-ea"/>
                <a:cs typeface="+mj-cs"/>
              </a:rPr>
            </a:br>
            <a:br>
              <a:rPr lang="en-US" sz="2200" dirty="0">
                <a:solidFill>
                  <a:srgbClr val="82FFFF"/>
                </a:solidFill>
                <a:ea typeface="+mj-ea"/>
                <a:cs typeface="+mj-cs"/>
              </a:rPr>
            </a:br>
            <a:r>
              <a:rPr lang="en-US" sz="2200" dirty="0">
                <a:solidFill>
                  <a:srgbClr val="92D050"/>
                </a:solidFill>
                <a:ea typeface="+mj-ea"/>
                <a:cs typeface="+mj-cs"/>
              </a:rPr>
              <a:t>(512) 484-8598</a:t>
            </a:r>
            <a:br>
              <a:rPr lang="en-US" sz="2200" dirty="0">
                <a:solidFill>
                  <a:srgbClr val="82FFFF"/>
                </a:solidFill>
                <a:ea typeface="+mj-ea"/>
                <a:cs typeface="+mj-cs"/>
              </a:rPr>
            </a:br>
            <a:br>
              <a:rPr lang="en-US" sz="2200" dirty="0">
                <a:solidFill>
                  <a:srgbClr val="82FFFF"/>
                </a:solidFill>
                <a:ea typeface="+mj-ea"/>
                <a:cs typeface="+mj-cs"/>
              </a:rPr>
            </a:br>
            <a:r>
              <a:rPr lang="en-US" sz="2200" dirty="0">
                <a:solidFill>
                  <a:srgbClr val="FF0000"/>
                </a:solidFill>
                <a:ea typeface="+mj-ea"/>
                <a:cs typeface="+mj-cs"/>
              </a:rPr>
              <a:t>www.tccwb.org </a:t>
            </a:r>
            <a:br>
              <a:rPr lang="en-US" sz="2200" dirty="0">
                <a:solidFill>
                  <a:srgbClr val="82FFFF"/>
                </a:solidFill>
                <a:ea typeface="+mj-ea"/>
                <a:cs typeface="+mj-cs"/>
              </a:rPr>
            </a:br>
            <a:br>
              <a:rPr lang="en-US" sz="2200" dirty="0">
                <a:solidFill>
                  <a:srgbClr val="82FFFF"/>
                </a:solidFill>
                <a:ea typeface="+mj-ea"/>
                <a:cs typeface="+mj-cs"/>
              </a:rPr>
            </a:br>
            <a:r>
              <a:rPr lang="en-US" sz="2200" dirty="0">
                <a:solidFill>
                  <a:srgbClr val="FFC000"/>
                </a:solidFill>
                <a:ea typeface="+mj-ea"/>
                <a:cs typeface="+mj-cs"/>
              </a:rPr>
              <a:t>George Ford, LMSW-AP, J.D., Executive Director</a:t>
            </a:r>
            <a:br>
              <a:rPr lang="en-US" sz="2200" dirty="0">
                <a:solidFill>
                  <a:srgbClr val="82FFFF"/>
                </a:solidFill>
                <a:ea typeface="+mj-ea"/>
                <a:cs typeface="+mj-cs"/>
              </a:rPr>
            </a:br>
            <a:r>
              <a:rPr lang="en-US" sz="2200" dirty="0">
                <a:solidFill>
                  <a:srgbClr val="82FFFF"/>
                </a:solidFill>
                <a:ea typeface="+mj-ea"/>
                <a:cs typeface="+mj-cs"/>
              </a:rPr>
              <a:t>	</a:t>
            </a:r>
            <a:r>
              <a:rPr lang="en-US" sz="2200" dirty="0">
                <a:solidFill>
                  <a:srgbClr val="00B0F0"/>
                </a:solidFill>
                <a:ea typeface="+mj-ea"/>
                <a:cs typeface="+mj-cs"/>
              </a:rPr>
              <a:t>gford@tccwb.org</a:t>
            </a:r>
            <a:br>
              <a:rPr lang="en-US" sz="2200" dirty="0">
                <a:solidFill>
                  <a:srgbClr val="82FFFF"/>
                </a:solidFill>
                <a:ea typeface="+mj-ea"/>
                <a:cs typeface="+mj-cs"/>
              </a:rPr>
            </a:br>
            <a:endParaRPr lang="en-US" dirty="0"/>
          </a:p>
        </p:txBody>
      </p:sp>
      <p:pic>
        <p:nvPicPr>
          <p:cNvPr id="8" name="Picture 7">
            <a:extLst>
              <a:ext uri="{FF2B5EF4-FFF2-40B4-BE49-F238E27FC236}">
                <a16:creationId xmlns:a16="http://schemas.microsoft.com/office/drawing/2014/main" id="{6B83B830-E715-4512-ACEE-DBCC4E7BD013}"/>
              </a:ext>
            </a:extLst>
          </p:cNvPr>
          <p:cNvPicPr>
            <a:picLocks noChangeAspect="1"/>
          </p:cNvPicPr>
          <p:nvPr/>
        </p:nvPicPr>
        <p:blipFill>
          <a:blip r:embed="rId2"/>
          <a:stretch>
            <a:fillRect/>
          </a:stretch>
        </p:blipFill>
        <p:spPr>
          <a:xfrm>
            <a:off x="8963582" y="4367707"/>
            <a:ext cx="1597290" cy="1780186"/>
          </a:xfrm>
          <a:prstGeom prst="rect">
            <a:avLst/>
          </a:prstGeom>
        </p:spPr>
      </p:pic>
    </p:spTree>
    <p:extLst>
      <p:ext uri="{BB962C8B-B14F-4D97-AF65-F5344CB8AC3E}">
        <p14:creationId xmlns:p14="http://schemas.microsoft.com/office/powerpoint/2010/main" val="349512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40A7-E85B-4802-9CB8-9F6218B1666F}"/>
              </a:ext>
            </a:extLst>
          </p:cNvPr>
          <p:cNvSpPr>
            <a:spLocks noGrp="1"/>
          </p:cNvSpPr>
          <p:nvPr>
            <p:ph type="title"/>
          </p:nvPr>
        </p:nvSpPr>
        <p:spPr>
          <a:xfrm>
            <a:off x="1247504" y="418011"/>
            <a:ext cx="9905998" cy="1085327"/>
          </a:xfrm>
        </p:spPr>
        <p:txBody>
          <a:bodyPr>
            <a:noAutofit/>
          </a:bodyPr>
          <a:lstStyle/>
          <a:p>
            <a:br>
              <a:rPr lang="en-US" sz="6600" b="1" i="1" dirty="0"/>
            </a:br>
            <a:r>
              <a:rPr lang="en-US" sz="6600" b="1" i="1" dirty="0">
                <a:solidFill>
                  <a:schemeClr val="tx2"/>
                </a:solidFill>
              </a:rPr>
              <a:t>CONGRATULATIONS!</a:t>
            </a:r>
            <a:br>
              <a:rPr lang="en-US" sz="6600" i="1" dirty="0"/>
            </a:br>
            <a:endParaRPr lang="en-US" sz="6600" dirty="0"/>
          </a:p>
        </p:txBody>
      </p:sp>
      <p:sp>
        <p:nvSpPr>
          <p:cNvPr id="3" name="Content Placeholder 2">
            <a:extLst>
              <a:ext uri="{FF2B5EF4-FFF2-40B4-BE49-F238E27FC236}">
                <a16:creationId xmlns:a16="http://schemas.microsoft.com/office/drawing/2014/main" id="{CB05D681-DECB-4E00-9A58-19BE9E25C31E}"/>
              </a:ext>
            </a:extLst>
          </p:cNvPr>
          <p:cNvSpPr>
            <a:spLocks noGrp="1"/>
          </p:cNvSpPr>
          <p:nvPr>
            <p:ph idx="1"/>
          </p:nvPr>
        </p:nvSpPr>
        <p:spPr>
          <a:xfrm>
            <a:off x="1247503" y="1503338"/>
            <a:ext cx="9905999" cy="4743949"/>
          </a:xfrm>
        </p:spPr>
        <p:txBody>
          <a:bodyPr>
            <a:noAutofit/>
          </a:bodyPr>
          <a:lstStyle/>
          <a:p>
            <a:pPr marL="0" indent="0">
              <a:buNone/>
            </a:pPr>
            <a:r>
              <a:rPr lang="en-US" sz="2600" i="1" dirty="0"/>
              <a:t>We salute your decision to be a force in assisting to improve the lives of many children you may never meet, who have survived situations you would not care to imagine. Our collective experiences in networking with others who are similarly dedicated is solely aimed at helping each of you better understand your role and the similarly important roles of all parties involved. We cannot possibly provide you all the answers, but we hope to give you a simple overview to help with your duties. Working together with the network of local, regional, and State volunteer organizations to improve lives is a the aim of the Texas Council of Child Welfare Boards.</a:t>
            </a:r>
            <a:br>
              <a:rPr lang="en-US" sz="2600" i="1" dirty="0"/>
            </a:br>
            <a:endParaRPr lang="en-US" sz="2600" i="1" dirty="0"/>
          </a:p>
        </p:txBody>
      </p:sp>
    </p:spTree>
    <p:extLst>
      <p:ext uri="{BB962C8B-B14F-4D97-AF65-F5344CB8AC3E}">
        <p14:creationId xmlns:p14="http://schemas.microsoft.com/office/powerpoint/2010/main" val="3817723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1143002" y="287382"/>
            <a:ext cx="9905998" cy="948637"/>
          </a:xfrm>
        </p:spPr>
        <p:txBody>
          <a:bodyPr>
            <a:normAutofit/>
          </a:bodyPr>
          <a:lstStyle/>
          <a:p>
            <a:pPr algn="ctr"/>
            <a:r>
              <a:rPr lang="en-US" sz="4800" b="1" cap="none" dirty="0">
                <a:solidFill>
                  <a:schemeClr val="accent1"/>
                </a:solidFill>
              </a:rPr>
              <a:t>Texas Family Code , Section 264.005 </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143000" y="1236019"/>
            <a:ext cx="9905999" cy="5203970"/>
          </a:xfrm>
        </p:spPr>
        <p:txBody>
          <a:bodyPr>
            <a:noAutofit/>
          </a:bodyPr>
          <a:lstStyle/>
          <a:p>
            <a:pPr marL="0" indent="0">
              <a:lnSpc>
                <a:spcPct val="100000"/>
              </a:lnSpc>
              <a:spcBef>
                <a:spcPts val="0"/>
              </a:spcBef>
              <a:buNone/>
            </a:pPr>
            <a:r>
              <a:rPr lang="en-US" sz="2800" dirty="0">
                <a:solidFill>
                  <a:schemeClr val="tx2"/>
                </a:solidFill>
              </a:rPr>
              <a:t>Your county’s Child Welfare Board (CWB) was created pursuant to this statute and a few others, which advise the Commissioners Court about appointment of volunteer members, as well as its size and role as local liaison and advisor. Most Commissioners Courts also have a contract with DFPS which calls for creating a local welfare board.</a:t>
            </a:r>
          </a:p>
          <a:p>
            <a:pPr marL="0" indent="0">
              <a:lnSpc>
                <a:spcPct val="100000"/>
              </a:lnSpc>
              <a:spcBef>
                <a:spcPts val="0"/>
              </a:spcBef>
              <a:buNone/>
            </a:pPr>
            <a:endParaRPr lang="en-US" sz="2800" dirty="0">
              <a:solidFill>
                <a:schemeClr val="tx2"/>
              </a:solidFill>
            </a:endParaRPr>
          </a:p>
          <a:p>
            <a:pPr marL="0" indent="0">
              <a:lnSpc>
                <a:spcPct val="100000"/>
              </a:lnSpc>
              <a:spcBef>
                <a:spcPts val="0"/>
              </a:spcBef>
              <a:buNone/>
            </a:pPr>
            <a:r>
              <a:rPr lang="en-US" sz="2800" dirty="0">
                <a:solidFill>
                  <a:schemeClr val="tx2"/>
                </a:solidFill>
              </a:rPr>
              <a:t>In your role as a governing official, you are responsible to:</a:t>
            </a:r>
          </a:p>
          <a:p>
            <a:pPr marL="1377950" indent="-463550">
              <a:lnSpc>
                <a:spcPct val="100000"/>
              </a:lnSpc>
              <a:spcBef>
                <a:spcPts val="0"/>
              </a:spcBef>
              <a:buFont typeface="Wingdings" panose="05000000000000000000" pitchFamily="2" charset="2"/>
              <a:buChar char="ü"/>
            </a:pPr>
            <a:r>
              <a:rPr lang="en-US" sz="2800" dirty="0">
                <a:solidFill>
                  <a:schemeClr val="tx2"/>
                </a:solidFill>
              </a:rPr>
              <a:t>your Commissioners Court;</a:t>
            </a:r>
          </a:p>
          <a:p>
            <a:pPr marL="1377950" indent="-463550">
              <a:lnSpc>
                <a:spcPct val="100000"/>
              </a:lnSpc>
              <a:spcBef>
                <a:spcPts val="0"/>
              </a:spcBef>
              <a:buFont typeface="Wingdings" panose="05000000000000000000" pitchFamily="2" charset="2"/>
              <a:buChar char="ü"/>
            </a:pPr>
            <a:r>
              <a:rPr lang="en-US" sz="2800" dirty="0">
                <a:solidFill>
                  <a:schemeClr val="tx2"/>
                </a:solidFill>
              </a:rPr>
              <a:t>your child welfare organization; </a:t>
            </a:r>
          </a:p>
          <a:p>
            <a:pPr marL="1377950" indent="-463550">
              <a:lnSpc>
                <a:spcPct val="100000"/>
              </a:lnSpc>
              <a:spcBef>
                <a:spcPts val="0"/>
              </a:spcBef>
              <a:buFont typeface="Wingdings" panose="05000000000000000000" pitchFamily="2" charset="2"/>
              <a:buChar char="ü"/>
            </a:pPr>
            <a:r>
              <a:rPr lang="en-US" sz="2800" dirty="0">
                <a:solidFill>
                  <a:schemeClr val="tx2"/>
                </a:solidFill>
              </a:rPr>
              <a:t>the Department of Family and Protective Services (DFPS), and </a:t>
            </a:r>
          </a:p>
          <a:p>
            <a:pPr marL="1377950" indent="-463550">
              <a:lnSpc>
                <a:spcPct val="100000"/>
              </a:lnSpc>
              <a:spcBef>
                <a:spcPts val="0"/>
              </a:spcBef>
              <a:buFont typeface="Wingdings" panose="05000000000000000000" pitchFamily="2" charset="2"/>
              <a:buChar char="ü"/>
            </a:pPr>
            <a:r>
              <a:rPr lang="en-US" sz="2800" dirty="0">
                <a:solidFill>
                  <a:schemeClr val="tx2"/>
                </a:solidFill>
              </a:rPr>
              <a:t>your community, especially including its children and youth. </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137698225"/>
      </p:ext>
    </p:extLst>
  </p:cSld>
  <p:clrMapOvr>
    <a:masterClrMapping/>
  </p:clrMapOvr>
  <p:transition>
    <p:sndAc>
      <p:stSnd>
        <p:snd r:embed="rId2" name="voltag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1048815" y="90099"/>
            <a:ext cx="9905998" cy="1207381"/>
          </a:xfrm>
        </p:spPr>
        <p:txBody>
          <a:bodyPr>
            <a:normAutofit/>
          </a:bodyPr>
          <a:lstStyle/>
          <a:p>
            <a:pPr algn="ctr"/>
            <a:r>
              <a:rPr lang="en-US" sz="4000" b="1" dirty="0">
                <a:solidFill>
                  <a:srgbClr val="EE8012"/>
                </a:solidFill>
              </a:rPr>
              <a:t>Organizing a child welfare board</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048815" y="1048772"/>
            <a:ext cx="9905999" cy="5129788"/>
          </a:xfrm>
        </p:spPr>
        <p:txBody>
          <a:bodyPr>
            <a:noAutofit/>
          </a:bodyPr>
          <a:lstStyle/>
          <a:p>
            <a:pPr marL="0" indent="0">
              <a:lnSpc>
                <a:spcPct val="100000"/>
              </a:lnSpc>
              <a:spcBef>
                <a:spcPts val="0"/>
              </a:spcBef>
              <a:buNone/>
            </a:pPr>
            <a:r>
              <a:rPr lang="en-US" sz="2800" dirty="0">
                <a:solidFill>
                  <a:schemeClr val="tx2"/>
                </a:solidFill>
              </a:rPr>
              <a:t>The extent to which your board organizes is up to its membership and the Commissioners Court responsible for continued appointments. Our experience is that possessing a clear sense of purpose with a strong organizational framework is helpful. Recommended items are listed in the TCCWB Training Manual, including Leadership Job Descriptions. </a:t>
            </a:r>
          </a:p>
          <a:p>
            <a:pPr marL="0" indent="0">
              <a:lnSpc>
                <a:spcPct val="100000"/>
              </a:lnSpc>
              <a:spcBef>
                <a:spcPts val="0"/>
              </a:spcBef>
              <a:buNone/>
            </a:pPr>
            <a:endParaRPr lang="en-US" sz="2800" dirty="0">
              <a:solidFill>
                <a:schemeClr val="tx2"/>
              </a:solidFill>
            </a:endParaRPr>
          </a:p>
          <a:p>
            <a:pPr marL="0" indent="0">
              <a:lnSpc>
                <a:spcPct val="100000"/>
              </a:lnSpc>
              <a:spcBef>
                <a:spcPts val="0"/>
              </a:spcBef>
              <a:buNone/>
            </a:pPr>
            <a:r>
              <a:rPr lang="en-US" sz="2800" dirty="0">
                <a:solidFill>
                  <a:schemeClr val="tx2"/>
                </a:solidFill>
              </a:rPr>
              <a:t>Membership rosters are essential for notices; however, for privacy, newly appointed members should be aware that Texas law provides that they may elect to keep confidential some required contact information like their home address and phone, Social Security number, or information that reveals the identity of family members.   </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626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12A1-BD34-4224-9568-F5E8236E15C9}"/>
              </a:ext>
            </a:extLst>
          </p:cNvPr>
          <p:cNvSpPr>
            <a:spLocks noGrp="1"/>
          </p:cNvSpPr>
          <p:nvPr>
            <p:ph type="ctrTitle"/>
          </p:nvPr>
        </p:nvSpPr>
        <p:spPr>
          <a:xfrm>
            <a:off x="2853158" y="1122363"/>
            <a:ext cx="7216817" cy="2387600"/>
          </a:xfrm>
        </p:spPr>
        <p:txBody>
          <a:bodyPr/>
          <a:lstStyle/>
          <a:p>
            <a:endParaRPr lang="en-US" dirty="0"/>
          </a:p>
        </p:txBody>
      </p:sp>
      <p:sp>
        <p:nvSpPr>
          <p:cNvPr id="3" name="Subtitle 2">
            <a:extLst>
              <a:ext uri="{FF2B5EF4-FFF2-40B4-BE49-F238E27FC236}">
                <a16:creationId xmlns:a16="http://schemas.microsoft.com/office/drawing/2014/main" id="{DA1F7E7A-FCEC-49AE-8482-C892B194A06C}"/>
              </a:ext>
            </a:extLst>
          </p:cNvPr>
          <p:cNvSpPr>
            <a:spLocks noGrp="1"/>
          </p:cNvSpPr>
          <p:nvPr>
            <p:ph type="subTitle" idx="1"/>
          </p:nvPr>
        </p:nvSpPr>
        <p:spPr>
          <a:xfrm>
            <a:off x="3032567" y="3636762"/>
            <a:ext cx="6385366" cy="1655762"/>
          </a:xfrm>
        </p:spPr>
        <p:txBody>
          <a:bodyPr>
            <a:normAutofit/>
          </a:bodyPr>
          <a:lstStyle/>
          <a:p>
            <a:endParaRPr lang="en-US" dirty="0"/>
          </a:p>
        </p:txBody>
      </p:sp>
      <p:pic>
        <p:nvPicPr>
          <p:cNvPr id="6" name="Picture 5">
            <a:extLst>
              <a:ext uri="{FF2B5EF4-FFF2-40B4-BE49-F238E27FC236}">
                <a16:creationId xmlns:a16="http://schemas.microsoft.com/office/drawing/2014/main" id="{055111C5-43C0-4F53-877D-8C66B8E68EB2}"/>
              </a:ext>
            </a:extLst>
          </p:cNvPr>
          <p:cNvPicPr>
            <a:picLocks noChangeAspect="1"/>
          </p:cNvPicPr>
          <p:nvPr/>
        </p:nvPicPr>
        <p:blipFill>
          <a:blip r:embed="rId2"/>
          <a:stretch>
            <a:fillRect/>
          </a:stretch>
        </p:blipFill>
        <p:spPr>
          <a:xfrm>
            <a:off x="2590799" y="559810"/>
            <a:ext cx="7814841" cy="5563198"/>
          </a:xfrm>
          <a:prstGeom prst="rect">
            <a:avLst/>
          </a:prstGeom>
        </p:spPr>
      </p:pic>
    </p:spTree>
    <p:extLst>
      <p:ext uri="{BB962C8B-B14F-4D97-AF65-F5344CB8AC3E}">
        <p14:creationId xmlns:p14="http://schemas.microsoft.com/office/powerpoint/2010/main" val="297863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1048815" y="499519"/>
            <a:ext cx="9905998" cy="1478570"/>
          </a:xfrm>
        </p:spPr>
        <p:txBody>
          <a:bodyPr>
            <a:normAutofit/>
          </a:bodyPr>
          <a:lstStyle/>
          <a:p>
            <a:pPr algn="ctr"/>
            <a:r>
              <a:rPr lang="en-US" sz="4400" b="1" cap="none" dirty="0">
                <a:solidFill>
                  <a:srgbClr val="FFFF00"/>
                </a:solidFill>
                <a:latin typeface="Times New Roman" panose="02020603050405020304" pitchFamily="18" charset="0"/>
                <a:cs typeface="Times New Roman" panose="02020603050405020304" pitchFamily="18" charset="0"/>
              </a:rPr>
              <a:t>Open Government Training </a:t>
            </a:r>
            <a:r>
              <a:rPr lang="en-US" sz="4400" dirty="0"/>
              <a:t>- </a:t>
            </a:r>
            <a:r>
              <a:rPr lang="en-US" sz="4400" b="1" dirty="0">
                <a:solidFill>
                  <a:srgbClr val="FF0000"/>
                </a:solidFill>
                <a:latin typeface="Consolas" panose="020B0609020204030204" pitchFamily="49" charset="0"/>
                <a:cs typeface="Consolas" panose="020B0609020204030204" pitchFamily="49" charset="0"/>
              </a:rPr>
              <a:t>required</a:t>
            </a:r>
            <a:r>
              <a:rPr lang="en-US" sz="4400" b="1" dirty="0">
                <a:solidFill>
                  <a:srgbClr val="FF0000"/>
                </a:solidFill>
              </a:rPr>
              <a:t>!</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933069" y="1699984"/>
            <a:ext cx="9905999" cy="4434598"/>
          </a:xfrm>
        </p:spPr>
        <p:txBody>
          <a:bodyPr>
            <a:noAutofit/>
          </a:bodyPr>
          <a:lstStyle/>
          <a:p>
            <a:pPr marL="0" indent="0">
              <a:lnSpc>
                <a:spcPct val="100000"/>
              </a:lnSpc>
              <a:spcBef>
                <a:spcPts val="0"/>
              </a:spcBef>
              <a:buNone/>
            </a:pPr>
            <a:r>
              <a:rPr lang="en-US" sz="2800" dirty="0">
                <a:solidFill>
                  <a:schemeClr val="tx2"/>
                </a:solidFill>
              </a:rPr>
              <a:t>Within 90 days of appointment, you must complete a course provided through the Office of the Attorney General. The online course concludes with instructions on evidencing your study with certificates to be filed in the office of your County Clerk.</a:t>
            </a:r>
          </a:p>
          <a:p>
            <a:pPr marL="0" indent="0">
              <a:lnSpc>
                <a:spcPct val="100000"/>
              </a:lnSpc>
              <a:spcBef>
                <a:spcPts val="0"/>
              </a:spcBef>
              <a:buNone/>
            </a:pPr>
            <a:endParaRPr lang="en-US" sz="2800" dirty="0">
              <a:solidFill>
                <a:schemeClr val="tx2"/>
              </a:solidFill>
            </a:endParaRPr>
          </a:p>
          <a:p>
            <a:pPr marL="0" indent="0">
              <a:lnSpc>
                <a:spcPct val="100000"/>
              </a:lnSpc>
              <a:spcBef>
                <a:spcPts val="0"/>
              </a:spcBef>
              <a:buNone/>
            </a:pPr>
            <a:r>
              <a:rPr lang="en-US" sz="2800" dirty="0">
                <a:solidFill>
                  <a:schemeClr val="tx2"/>
                </a:solidFill>
              </a:rPr>
              <a:t>While this law governs your official interactions with other CWB members in and out of open meetings, compliance should not be that difficult. But remember, violation of this act (or certain confidentiality rules) may be prosecuted as a serious misdemeanor.   </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25271042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1143000" y="709874"/>
            <a:ext cx="9843643" cy="860330"/>
          </a:xfrm>
        </p:spPr>
        <p:txBody>
          <a:bodyPr>
            <a:noAutofit/>
          </a:bodyPr>
          <a:lstStyle/>
          <a:p>
            <a:pPr algn="ctr"/>
            <a:r>
              <a:rPr lang="en-US" sz="7200" b="1" dirty="0">
                <a:solidFill>
                  <a:srgbClr val="00DE64"/>
                </a:solidFill>
                <a:latin typeface="Chiller" panose="04020404031007020602" pitchFamily="82" charset="0"/>
                <a:cs typeface="Times New Roman" panose="02020603050405020304" pitchFamily="18" charset="0"/>
              </a:rPr>
              <a:t>Dfps/Cps clearance</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143000" y="1634143"/>
            <a:ext cx="9905999" cy="3998906"/>
          </a:xfrm>
        </p:spPr>
        <p:txBody>
          <a:bodyPr>
            <a:noAutofit/>
          </a:bodyPr>
          <a:lstStyle/>
          <a:p>
            <a:pPr marL="0" lvl="0" indent="0" fontAlgn="base">
              <a:lnSpc>
                <a:spcPct val="100000"/>
              </a:lnSpc>
              <a:spcBef>
                <a:spcPts val="0"/>
              </a:spcBef>
              <a:buNone/>
            </a:pPr>
            <a:r>
              <a:rPr lang="en-US" sz="3200" dirty="0"/>
              <a:t>EARLY ON, COMPLETE THE PAPERWORK:  </a:t>
            </a:r>
            <a:r>
              <a:rPr lang="en-US" sz="3200" dirty="0">
                <a:solidFill>
                  <a:schemeClr val="tx2"/>
                </a:solidFill>
              </a:rPr>
              <a:t>You may download from the TDFPS website (or they can provide you with) Form C-105-0250, their Volunteer Application and annual background check authorization, as well as others, like Form 251 for acknowledging your pledge of confidentiality regarding potential sharing of privileged client/family information, transportation of consumers (Form 250c), </a:t>
            </a:r>
            <a:r>
              <a:rPr lang="en-US" sz="3200" i="1" dirty="0">
                <a:solidFill>
                  <a:schemeClr val="tx2"/>
                </a:solidFill>
              </a:rPr>
              <a:t>etc., etc., etc.</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5596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865933" y="636069"/>
            <a:ext cx="9843643" cy="760298"/>
          </a:xfrm>
        </p:spPr>
        <p:txBody>
          <a:bodyPr>
            <a:noAutofit/>
          </a:bodyPr>
          <a:lstStyle/>
          <a:p>
            <a:pPr algn="ctr"/>
            <a:r>
              <a:rPr lang="en-US" sz="5400" b="1" dirty="0">
                <a:solidFill>
                  <a:srgbClr val="FFCCFF"/>
                </a:solidFill>
                <a:latin typeface="Informal Roman" panose="030604020304060B0204" pitchFamily="66" charset="0"/>
              </a:rPr>
              <a:t>be A LOCAL SAFETY NET</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143000" y="1681039"/>
            <a:ext cx="9905999" cy="4434598"/>
          </a:xfrm>
        </p:spPr>
        <p:txBody>
          <a:bodyPr>
            <a:noAutofit/>
          </a:bodyPr>
          <a:lstStyle/>
          <a:p>
            <a:pPr marL="0" lvl="0" indent="0" fontAlgn="base">
              <a:lnSpc>
                <a:spcPct val="100000"/>
              </a:lnSpc>
              <a:spcBef>
                <a:spcPts val="0"/>
              </a:spcBef>
              <a:buNone/>
            </a:pPr>
            <a:r>
              <a:rPr lang="en-US" sz="2800" dirty="0">
                <a:solidFill>
                  <a:schemeClr val="tx2"/>
                </a:solidFill>
              </a:rPr>
              <a:t>When emergency removals occur, your CWB can be of great help to the caseworker in need of basic supplies to help transition a child into a safer setting.  The fact is that, in a crisis, children leave homes with nothing but the clothes on their backs.  CWB’s have been assisting with clothing and supplies for decades.  “Rainbow Rooms” are an outgrowth of that reality: children with immediate needs. </a:t>
            </a:r>
          </a:p>
          <a:p>
            <a:pPr marL="0" lvl="0" indent="0" fontAlgn="base">
              <a:lnSpc>
                <a:spcPct val="100000"/>
              </a:lnSpc>
              <a:spcBef>
                <a:spcPts val="0"/>
              </a:spcBef>
              <a:buNone/>
            </a:pPr>
            <a:r>
              <a:rPr lang="en-US" sz="2800" dirty="0">
                <a:solidFill>
                  <a:schemeClr val="tx2"/>
                </a:solidFill>
              </a:rPr>
              <a:t>Later on, there will be specific items the State cannot readily have anticipated, for which you may be asked to assist in providing. There is no requirement; there are no special rules; a CWB should simply do what it can to help.  </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0713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8C53-BE12-48A8-98F6-0E2E38C12D5F}"/>
              </a:ext>
            </a:extLst>
          </p:cNvPr>
          <p:cNvSpPr>
            <a:spLocks noGrp="1"/>
          </p:cNvSpPr>
          <p:nvPr>
            <p:ph type="title"/>
          </p:nvPr>
        </p:nvSpPr>
        <p:spPr>
          <a:xfrm>
            <a:off x="865933" y="636069"/>
            <a:ext cx="9843643" cy="760298"/>
          </a:xfrm>
        </p:spPr>
        <p:txBody>
          <a:bodyPr>
            <a:noAutofit/>
          </a:bodyPr>
          <a:lstStyle/>
          <a:p>
            <a:pPr algn="ctr"/>
            <a:r>
              <a:rPr lang="en-US" sz="5400" b="1" dirty="0">
                <a:latin typeface="Microsoft Yi Baiti" panose="03000500000000000000" pitchFamily="66" charset="0"/>
                <a:ea typeface="Microsoft Yi Baiti" panose="03000500000000000000" pitchFamily="66" charset="0"/>
              </a:rPr>
              <a:t>Support cps case work</a:t>
            </a:r>
          </a:p>
        </p:txBody>
      </p:sp>
      <p:sp>
        <p:nvSpPr>
          <p:cNvPr id="3" name="Content Placeholder 2">
            <a:extLst>
              <a:ext uri="{FF2B5EF4-FFF2-40B4-BE49-F238E27FC236}">
                <a16:creationId xmlns:a16="http://schemas.microsoft.com/office/drawing/2014/main" id="{2FEDB893-AE4A-4C7B-A6A9-42302FEA72E4}"/>
              </a:ext>
            </a:extLst>
          </p:cNvPr>
          <p:cNvSpPr>
            <a:spLocks noGrp="1"/>
          </p:cNvSpPr>
          <p:nvPr>
            <p:ph idx="1"/>
          </p:nvPr>
        </p:nvSpPr>
        <p:spPr>
          <a:xfrm>
            <a:off x="1143000" y="1698291"/>
            <a:ext cx="9905999" cy="4012396"/>
          </a:xfrm>
        </p:spPr>
        <p:txBody>
          <a:bodyPr>
            <a:noAutofit/>
          </a:bodyPr>
          <a:lstStyle/>
          <a:p>
            <a:pPr marL="0" lvl="0" indent="0" fontAlgn="base">
              <a:lnSpc>
                <a:spcPct val="100000"/>
              </a:lnSpc>
              <a:spcBef>
                <a:spcPts val="0"/>
              </a:spcBef>
              <a:buNone/>
            </a:pPr>
            <a:r>
              <a:rPr lang="en-US" sz="2800" dirty="0">
                <a:solidFill>
                  <a:schemeClr val="tx2"/>
                </a:solidFill>
              </a:rPr>
              <a:t>It’s a stressful, hazardous job… so, please consider this before starting to criticize. Their personnel are confronted on all sides! </a:t>
            </a:r>
          </a:p>
          <a:p>
            <a:pPr marL="0" lvl="0" indent="0" fontAlgn="base">
              <a:lnSpc>
                <a:spcPct val="100000"/>
              </a:lnSpc>
              <a:spcBef>
                <a:spcPts val="0"/>
              </a:spcBef>
              <a:buNone/>
            </a:pPr>
            <a:endParaRPr lang="en-US" sz="2800" dirty="0">
              <a:solidFill>
                <a:schemeClr val="tx2"/>
              </a:solidFill>
            </a:endParaRPr>
          </a:p>
          <a:p>
            <a:pPr marL="0" lvl="0" indent="0" fontAlgn="base">
              <a:lnSpc>
                <a:spcPct val="100000"/>
              </a:lnSpc>
              <a:spcBef>
                <a:spcPts val="0"/>
              </a:spcBef>
              <a:buNone/>
            </a:pPr>
            <a:r>
              <a:rPr lang="en-US" sz="2800" dirty="0">
                <a:solidFill>
                  <a:schemeClr val="tx2"/>
                </a:solidFill>
              </a:rPr>
              <a:t>Then take a deep breath… and think how you could improve the lot of and appreciate the front line CPS worker.</a:t>
            </a:r>
          </a:p>
          <a:p>
            <a:pPr marL="0" lvl="0" indent="0" fontAlgn="base">
              <a:lnSpc>
                <a:spcPct val="100000"/>
              </a:lnSpc>
              <a:spcBef>
                <a:spcPts val="0"/>
              </a:spcBef>
              <a:buNone/>
            </a:pPr>
            <a:endParaRPr lang="en-US" sz="2800" dirty="0">
              <a:solidFill>
                <a:schemeClr val="tx2"/>
              </a:solidFill>
            </a:endParaRPr>
          </a:p>
          <a:p>
            <a:pPr marL="0" lvl="0" indent="0" fontAlgn="base">
              <a:lnSpc>
                <a:spcPct val="100000"/>
              </a:lnSpc>
              <a:spcBef>
                <a:spcPts val="0"/>
              </a:spcBef>
              <a:buNone/>
            </a:pPr>
            <a:r>
              <a:rPr lang="en-US" sz="2800" dirty="0">
                <a:solidFill>
                  <a:schemeClr val="tx2"/>
                </a:solidFill>
              </a:rPr>
              <a:t>You will be helping responders who deal with Texas children and families daily. Working TOGETHER we can shift the focus toward helping children.   </a:t>
            </a:r>
          </a:p>
        </p:txBody>
      </p:sp>
      <p:sp>
        <p:nvSpPr>
          <p:cNvPr id="4" name="Rectangle 3">
            <a:extLst>
              <a:ext uri="{FF2B5EF4-FFF2-40B4-BE49-F238E27FC236}">
                <a16:creationId xmlns:a16="http://schemas.microsoft.com/office/drawing/2014/main" id="{4610D130-26FE-42DB-87D8-26B206DE70E8}"/>
              </a:ext>
            </a:extLst>
          </p:cNvPr>
          <p:cNvSpPr/>
          <p:nvPr/>
        </p:nvSpPr>
        <p:spPr>
          <a:xfrm>
            <a:off x="3946967" y="3244334"/>
            <a:ext cx="1774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12038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745</TotalTime>
  <Words>1100</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Castellar</vt:lpstr>
      <vt:lpstr>Chiller</vt:lpstr>
      <vt:lpstr>Consolas</vt:lpstr>
      <vt:lpstr>Goudy Stout</vt:lpstr>
      <vt:lpstr>Informal Roman</vt:lpstr>
      <vt:lpstr>Microsoft Yi Baiti</vt:lpstr>
      <vt:lpstr>Times New Roman</vt:lpstr>
      <vt:lpstr>Tw Cen MT</vt:lpstr>
      <vt:lpstr>Wingdings</vt:lpstr>
      <vt:lpstr>Circuit</vt:lpstr>
      <vt:lpstr>Basic training for  County child welfare boards </vt:lpstr>
      <vt:lpstr> CONGRATULATIONS! </vt:lpstr>
      <vt:lpstr>Texas Family Code , Section 264.005 </vt:lpstr>
      <vt:lpstr>Organizing a child welfare board</vt:lpstr>
      <vt:lpstr>PowerPoint Presentation</vt:lpstr>
      <vt:lpstr>Open Government Training - required!</vt:lpstr>
      <vt:lpstr>Dfps/Cps clearance</vt:lpstr>
      <vt:lpstr>be A LOCAL SAFETY NET</vt:lpstr>
      <vt:lpstr>Support cps case work</vt:lpstr>
      <vt:lpstr>Fun(d)raising</vt:lpstr>
      <vt:lpstr>ADVOCATE FOR CHILDREN</vt:lpstr>
      <vt:lpstr>We Can Partner with a Growing Community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training for  County child welfare boards</dc:title>
  <dc:creator>Default User</dc:creator>
  <cp:lastModifiedBy>Diane Anderson - Glover</cp:lastModifiedBy>
  <cp:revision>54</cp:revision>
  <dcterms:created xsi:type="dcterms:W3CDTF">2018-09-15T20:28:51Z</dcterms:created>
  <dcterms:modified xsi:type="dcterms:W3CDTF">2023-03-08T13:34:37Z</dcterms:modified>
</cp:coreProperties>
</file>